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Epilogue" panose="020B0604020202020204" charset="0"/>
      <p:regular r:id="rId10"/>
    </p:embeddedFont>
    <p:embeddedFont>
      <p:font typeface="Fraunces Medium" panose="020B0604020202020204" charset="0"/>
      <p:regular r:id="rId11"/>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C66E63-71D6-4557-8940-C1519FAFFE09}" v="14" dt="2025-05-25T09:43:42.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7CF21C8-CCF8-4C5C-9EAE-A5F68B8BDE6D}" type="datetimeFigureOut">
              <a:t>26.05.2025</a:t>
            </a:fld>
            <a:endParaRPr lang="ru-RU"/>
          </a:p>
        </p:txBody>
      </p:sp>
      <p:sp>
        <p:nvSpPr>
          <p:cNvPr id="4" name="Образ слайда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6DFD17A7-6D24-4DBD-A759-A549DD4D4E6A}" type="slidenum">
              <a:t>‹#›</a:t>
            </a:fld>
            <a:endParaRPr lang="ru-RU"/>
          </a:p>
        </p:txBody>
      </p:sp>
    </p:spTree>
    <p:extLst>
      <p:ext uri="{BB962C8B-B14F-4D97-AF65-F5344CB8AC3E}">
        <p14:creationId xmlns:p14="http://schemas.microsoft.com/office/powerpoint/2010/main" val="4288789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Smart Buildings: The Future of Sustainable Infrastructure</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Smart buildings utilise advanced technology to optimise resource consumption and enhance the indoor environment. The global market is rapidly expanding, driven by a focus on sustainability, efficiency, and superior user experience.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61724"/>
            <a:ext cx="7003375"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Defining a Smart Building</a:t>
            </a:r>
            <a:endParaRPr lang="en-US" sz="4450" dirty="0"/>
          </a:p>
        </p:txBody>
      </p:sp>
      <p:sp>
        <p:nvSpPr>
          <p:cNvPr id="3" name="Text 1"/>
          <p:cNvSpPr/>
          <p:nvPr/>
        </p:nvSpPr>
        <p:spPr>
          <a:xfrm>
            <a:off x="793790" y="36374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Integrated Systems</a:t>
            </a:r>
            <a:endParaRPr lang="en-US" sz="2200" dirty="0"/>
          </a:p>
        </p:txBody>
      </p:sp>
      <p:sp>
        <p:nvSpPr>
          <p:cNvPr id="4" name="Text 2"/>
          <p:cNvSpPr/>
          <p:nvPr/>
        </p:nvSpPr>
        <p:spPr>
          <a:xfrm>
            <a:off x="793790" y="421862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Seamless control of HVAC, lighting, security, and energy networks.</a:t>
            </a:r>
            <a:endParaRPr lang="en-US" sz="1750" dirty="0"/>
          </a:p>
        </p:txBody>
      </p:sp>
      <p:pic>
        <p:nvPicPr>
          <p:cNvPr id="5" name="Image 0" descr="preencoded.png"/>
          <p:cNvPicPr>
            <a:picLocks noChangeAspect="1"/>
          </p:cNvPicPr>
          <p:nvPr/>
        </p:nvPicPr>
        <p:blipFill>
          <a:blip r:embed="rId3"/>
          <a:stretch>
            <a:fillRect/>
          </a:stretch>
        </p:blipFill>
        <p:spPr>
          <a:xfrm>
            <a:off x="4200406" y="3665815"/>
            <a:ext cx="2845594" cy="1946910"/>
          </a:xfrm>
          <a:prstGeom prst="rect">
            <a:avLst/>
          </a:prstGeom>
        </p:spPr>
      </p:pic>
      <p:sp>
        <p:nvSpPr>
          <p:cNvPr id="6" name="Text 3"/>
          <p:cNvSpPr/>
          <p:nvPr/>
        </p:nvSpPr>
        <p:spPr>
          <a:xfrm>
            <a:off x="7607022" y="3637478"/>
            <a:ext cx="2840117"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Data-Driven Insights</a:t>
            </a:r>
            <a:endParaRPr lang="en-US" sz="2200" dirty="0"/>
          </a:p>
        </p:txBody>
      </p:sp>
      <p:sp>
        <p:nvSpPr>
          <p:cNvPr id="7" name="Text 4"/>
          <p:cNvSpPr/>
          <p:nvPr/>
        </p:nvSpPr>
        <p:spPr>
          <a:xfrm>
            <a:off x="7607022" y="421862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Automation based on real-time data for optimised performance.</a:t>
            </a:r>
            <a:endParaRPr lang="en-US" sz="1750" dirty="0"/>
          </a:p>
        </p:txBody>
      </p:sp>
      <p:sp>
        <p:nvSpPr>
          <p:cNvPr id="8" name="Text 5"/>
          <p:cNvSpPr/>
          <p:nvPr/>
        </p:nvSpPr>
        <p:spPr>
          <a:xfrm>
            <a:off x="11013638" y="3637478"/>
            <a:ext cx="2845237"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Occupant Well-being</a:t>
            </a:r>
            <a:endParaRPr lang="en-US" sz="2200" dirty="0"/>
          </a:p>
        </p:txBody>
      </p:sp>
      <p:sp>
        <p:nvSpPr>
          <p:cNvPr id="9" name="Text 6"/>
          <p:cNvSpPr/>
          <p:nvPr/>
        </p:nvSpPr>
        <p:spPr>
          <a:xfrm>
            <a:off x="11013638" y="421862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Prioritising comfort, health, and productivity for occupants.</a:t>
            </a:r>
            <a:endParaRPr lang="en-US" sz="1750" dirty="0"/>
          </a:p>
        </p:txBody>
      </p:sp>
      <p:pic>
        <p:nvPicPr>
          <p:cNvPr id="10" name="Рисунок 9" descr="Изображение выглядит как снимок экрана, синий, Цвет электрик&#10;&#10;Содержимое, созданное искусственным интеллектом, может быть неверным.">
            <a:extLst>
              <a:ext uri="{FF2B5EF4-FFF2-40B4-BE49-F238E27FC236}">
                <a16:creationId xmlns:a16="http://schemas.microsoft.com/office/drawing/2014/main" id="{26438CC0-5D5B-2A3F-D693-FDC50E41F5ED}"/>
              </a:ext>
            </a:extLst>
          </p:cNvPr>
          <p:cNvPicPr>
            <a:picLocks noChangeAspect="1"/>
          </p:cNvPicPr>
          <p:nvPr/>
        </p:nvPicPr>
        <p:blipFill>
          <a:blip r:embed="rId4"/>
          <a:stretch>
            <a:fillRect/>
          </a:stretch>
        </p:blipFill>
        <p:spPr>
          <a:xfrm>
            <a:off x="11793557" y="7253574"/>
            <a:ext cx="2743200" cy="9715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075" y="623173"/>
            <a:ext cx="7377470" cy="708065"/>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Benefits of Smart Buildings</a:t>
            </a:r>
            <a:endParaRPr lang="en-US" sz="4450" dirty="0"/>
          </a:p>
        </p:txBody>
      </p:sp>
      <p:pic>
        <p:nvPicPr>
          <p:cNvPr id="4" name="Image 1" descr="preencoded.png"/>
          <p:cNvPicPr>
            <a:picLocks noChangeAspect="1"/>
          </p:cNvPicPr>
          <p:nvPr/>
        </p:nvPicPr>
        <p:blipFill>
          <a:blip r:embed="rId4"/>
          <a:stretch>
            <a:fillRect/>
          </a:stretch>
        </p:blipFill>
        <p:spPr>
          <a:xfrm>
            <a:off x="793075" y="1710809"/>
            <a:ext cx="566499" cy="566499"/>
          </a:xfrm>
          <a:prstGeom prst="rect">
            <a:avLst/>
          </a:prstGeom>
        </p:spPr>
      </p:pic>
      <p:sp>
        <p:nvSpPr>
          <p:cNvPr id="5" name="Text 1"/>
          <p:cNvSpPr/>
          <p:nvPr/>
        </p:nvSpPr>
        <p:spPr>
          <a:xfrm>
            <a:off x="1586151" y="1805702"/>
            <a:ext cx="2146935" cy="353973"/>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Energy Savings</a:t>
            </a:r>
            <a:endParaRPr lang="en-US" sz="2200" dirty="0"/>
          </a:p>
        </p:txBody>
      </p:sp>
      <p:sp>
        <p:nvSpPr>
          <p:cNvPr id="6" name="Text 2"/>
          <p:cNvSpPr/>
          <p:nvPr/>
        </p:nvSpPr>
        <p:spPr>
          <a:xfrm>
            <a:off x="1586151" y="2295644"/>
            <a:ext cx="2146935" cy="724853"/>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20-30% reduction in consumption.</a:t>
            </a:r>
            <a:endParaRPr lang="en-US" sz="1750" dirty="0"/>
          </a:p>
        </p:txBody>
      </p:sp>
      <p:pic>
        <p:nvPicPr>
          <p:cNvPr id="7" name="Image 2" descr="preencoded.png"/>
          <p:cNvPicPr>
            <a:picLocks noChangeAspect="1"/>
          </p:cNvPicPr>
          <p:nvPr/>
        </p:nvPicPr>
        <p:blipFill>
          <a:blip r:embed="rId5"/>
          <a:stretch>
            <a:fillRect/>
          </a:stretch>
        </p:blipFill>
        <p:spPr>
          <a:xfrm>
            <a:off x="4016335" y="1710809"/>
            <a:ext cx="566499" cy="566499"/>
          </a:xfrm>
          <a:prstGeom prst="rect">
            <a:avLst/>
          </a:prstGeom>
        </p:spPr>
      </p:pic>
      <p:sp>
        <p:nvSpPr>
          <p:cNvPr id="8" name="Text 3"/>
          <p:cNvSpPr/>
          <p:nvPr/>
        </p:nvSpPr>
        <p:spPr>
          <a:xfrm>
            <a:off x="4809411" y="1805702"/>
            <a:ext cx="2146935" cy="353973"/>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Reduced Costs</a:t>
            </a:r>
            <a:endParaRPr lang="en-US" sz="2200" dirty="0"/>
          </a:p>
        </p:txBody>
      </p:sp>
      <p:sp>
        <p:nvSpPr>
          <p:cNvPr id="9" name="Text 4"/>
          <p:cNvSpPr/>
          <p:nvPr/>
        </p:nvSpPr>
        <p:spPr>
          <a:xfrm>
            <a:off x="4809411" y="2295644"/>
            <a:ext cx="2146935" cy="14497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Predictive maintenance minimises downtime.</a:t>
            </a:r>
            <a:endParaRPr lang="en-US" sz="1750" dirty="0"/>
          </a:p>
        </p:txBody>
      </p:sp>
      <p:pic>
        <p:nvPicPr>
          <p:cNvPr id="10" name="Image 3" descr="preencoded.png"/>
          <p:cNvPicPr>
            <a:picLocks noChangeAspect="1"/>
          </p:cNvPicPr>
          <p:nvPr/>
        </p:nvPicPr>
        <p:blipFill>
          <a:blip r:embed="rId6"/>
          <a:stretch>
            <a:fillRect/>
          </a:stretch>
        </p:blipFill>
        <p:spPr>
          <a:xfrm>
            <a:off x="7239595" y="1710809"/>
            <a:ext cx="566499" cy="566499"/>
          </a:xfrm>
          <a:prstGeom prst="rect">
            <a:avLst/>
          </a:prstGeom>
        </p:spPr>
      </p:pic>
      <p:sp>
        <p:nvSpPr>
          <p:cNvPr id="11" name="Text 5"/>
          <p:cNvSpPr/>
          <p:nvPr/>
        </p:nvSpPr>
        <p:spPr>
          <a:xfrm>
            <a:off x="8032671" y="1805702"/>
            <a:ext cx="2147054" cy="707946"/>
          </a:xfrm>
          <a:prstGeom prst="rect">
            <a:avLst/>
          </a:prstGeom>
          <a:noFill/>
          <a:ln/>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Enhanced Security</a:t>
            </a:r>
            <a:endParaRPr lang="en-US" sz="2200" dirty="0"/>
          </a:p>
        </p:txBody>
      </p:sp>
      <p:sp>
        <p:nvSpPr>
          <p:cNvPr id="12" name="Text 6"/>
          <p:cNvSpPr/>
          <p:nvPr/>
        </p:nvSpPr>
        <p:spPr>
          <a:xfrm>
            <a:off x="8032671" y="2649617"/>
            <a:ext cx="2147054" cy="1087279"/>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Integrated access and surveillance systems.</a:t>
            </a:r>
            <a:endParaRPr lang="en-US" sz="1750" dirty="0"/>
          </a:p>
        </p:txBody>
      </p:sp>
      <p:pic>
        <p:nvPicPr>
          <p:cNvPr id="13" name="Image 4" descr="preencoded.png"/>
          <p:cNvPicPr>
            <a:picLocks noChangeAspect="1"/>
          </p:cNvPicPr>
          <p:nvPr/>
        </p:nvPicPr>
        <p:blipFill>
          <a:blip r:embed="rId7"/>
          <a:stretch>
            <a:fillRect/>
          </a:stretch>
        </p:blipFill>
        <p:spPr>
          <a:xfrm>
            <a:off x="793075" y="4238149"/>
            <a:ext cx="566499" cy="566499"/>
          </a:xfrm>
          <a:prstGeom prst="rect">
            <a:avLst/>
          </a:prstGeom>
        </p:spPr>
      </p:pic>
      <p:sp>
        <p:nvSpPr>
          <p:cNvPr id="14" name="Text 7"/>
          <p:cNvSpPr/>
          <p:nvPr/>
        </p:nvSpPr>
        <p:spPr>
          <a:xfrm>
            <a:off x="1586151" y="4333042"/>
            <a:ext cx="2146935" cy="707946"/>
          </a:xfrm>
          <a:prstGeom prst="rect">
            <a:avLst/>
          </a:prstGeom>
          <a:noFill/>
          <a:ln/>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Improved Comfort</a:t>
            </a:r>
            <a:endParaRPr lang="en-US" sz="2200" dirty="0"/>
          </a:p>
        </p:txBody>
      </p:sp>
      <p:sp>
        <p:nvSpPr>
          <p:cNvPr id="15" name="Text 8"/>
          <p:cNvSpPr/>
          <p:nvPr/>
        </p:nvSpPr>
        <p:spPr>
          <a:xfrm>
            <a:off x="1586151" y="5176957"/>
            <a:ext cx="2146935" cy="1087279"/>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Personalised environmental controls.</a:t>
            </a:r>
            <a:endParaRPr lang="en-US" sz="1750" dirty="0"/>
          </a:p>
        </p:txBody>
      </p:sp>
      <p:sp>
        <p:nvSpPr>
          <p:cNvPr id="16" name="Text 9"/>
          <p:cNvSpPr/>
          <p:nvPr/>
        </p:nvSpPr>
        <p:spPr>
          <a:xfrm>
            <a:off x="793075" y="6519148"/>
            <a:ext cx="9386649" cy="1087279"/>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Smart buildings offer significant advantages, from substantial energy and cost reductions to enhanced security and occupant satisfaction, ultimately increasing property value and attractiveness.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Core Technologies</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360884"/>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IoT Sensors</a:t>
            </a:r>
            <a:endParaRPr lang="en-US" sz="2200" dirty="0"/>
          </a:p>
        </p:txBody>
      </p:sp>
      <p:sp>
        <p:nvSpPr>
          <p:cNvPr id="6" name="Text 2"/>
          <p:cNvSpPr/>
          <p:nvPr/>
        </p:nvSpPr>
        <p:spPr>
          <a:xfrm>
            <a:off x="22680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Real-time data collection.</a:t>
            </a:r>
            <a:endParaRPr lang="en-US" sz="1750" dirty="0"/>
          </a:p>
        </p:txBody>
      </p:sp>
      <p:pic>
        <p:nvPicPr>
          <p:cNvPr id="7" name="Image 2" descr="preencoded.png"/>
          <p:cNvPicPr>
            <a:picLocks noChangeAspect="1"/>
          </p:cNvPicPr>
          <p:nvPr/>
        </p:nvPicPr>
        <p:blipFill>
          <a:blip r:embed="rId5"/>
          <a:stretch>
            <a:fillRect/>
          </a:stretch>
        </p:blipFill>
        <p:spPr>
          <a:xfrm>
            <a:off x="793790" y="3278386"/>
            <a:ext cx="1134070" cy="1360884"/>
          </a:xfrm>
          <a:prstGeom prst="rect">
            <a:avLst/>
          </a:prstGeom>
        </p:spPr>
      </p:pic>
      <p:sp>
        <p:nvSpPr>
          <p:cNvPr id="8" name="Text 3"/>
          <p:cNvSpPr/>
          <p:nvPr/>
        </p:nvSpPr>
        <p:spPr>
          <a:xfrm>
            <a:off x="2268022" y="3505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BMS</a:t>
            </a:r>
            <a:endParaRPr lang="en-US" sz="2200" dirty="0"/>
          </a:p>
        </p:txBody>
      </p:sp>
      <p:sp>
        <p:nvSpPr>
          <p:cNvPr id="9" name="Text 4"/>
          <p:cNvSpPr/>
          <p:nvPr/>
        </p:nvSpPr>
        <p:spPr>
          <a:xfrm>
            <a:off x="2268022" y="399561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Centralised control and monitoring.</a:t>
            </a:r>
            <a:endParaRPr lang="en-US" sz="1750" dirty="0"/>
          </a:p>
        </p:txBody>
      </p:sp>
      <p:pic>
        <p:nvPicPr>
          <p:cNvPr id="10" name="Image 3" descr="preencoded.png"/>
          <p:cNvPicPr>
            <a:picLocks noChangeAspect="1"/>
          </p:cNvPicPr>
          <p:nvPr/>
        </p:nvPicPr>
        <p:blipFill>
          <a:blip r:embed="rId6"/>
          <a:stretch>
            <a:fillRect/>
          </a:stretch>
        </p:blipFill>
        <p:spPr>
          <a:xfrm>
            <a:off x="793790" y="4639270"/>
            <a:ext cx="1134070" cy="1360884"/>
          </a:xfrm>
          <a:prstGeom prst="rect">
            <a:avLst/>
          </a:prstGeom>
        </p:spPr>
      </p:pic>
      <p:sp>
        <p:nvSpPr>
          <p:cNvPr id="11" name="Text 5"/>
          <p:cNvSpPr/>
          <p:nvPr/>
        </p:nvSpPr>
        <p:spPr>
          <a:xfrm>
            <a:off x="2268022" y="48660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AI &amp; ML</a:t>
            </a:r>
            <a:endParaRPr lang="en-US" sz="2200" dirty="0"/>
          </a:p>
        </p:txBody>
      </p:sp>
      <p:sp>
        <p:nvSpPr>
          <p:cNvPr id="12" name="Text 6"/>
          <p:cNvSpPr/>
          <p:nvPr/>
        </p:nvSpPr>
        <p:spPr>
          <a:xfrm>
            <a:off x="2268022" y="5356503"/>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Predictive analytics, optimisation.</a:t>
            </a:r>
            <a:endParaRPr lang="en-US" sz="1750" dirty="0"/>
          </a:p>
        </p:txBody>
      </p:sp>
      <p:pic>
        <p:nvPicPr>
          <p:cNvPr id="13" name="Image 4" descr="preencoded.png"/>
          <p:cNvPicPr>
            <a:picLocks noChangeAspect="1"/>
          </p:cNvPicPr>
          <p:nvPr/>
        </p:nvPicPr>
        <p:blipFill>
          <a:blip r:embed="rId7"/>
          <a:stretch>
            <a:fillRect/>
          </a:stretch>
        </p:blipFill>
        <p:spPr>
          <a:xfrm>
            <a:off x="793790" y="6000155"/>
            <a:ext cx="1134070" cy="1360884"/>
          </a:xfrm>
          <a:prstGeom prst="rect">
            <a:avLst/>
          </a:prstGeom>
        </p:spPr>
      </p:pic>
      <p:sp>
        <p:nvSpPr>
          <p:cNvPr id="14" name="Text 7"/>
          <p:cNvSpPr/>
          <p:nvPr/>
        </p:nvSpPr>
        <p:spPr>
          <a:xfrm>
            <a:off x="2268022" y="62269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Cloud Computing</a:t>
            </a:r>
            <a:endParaRPr lang="en-US" sz="2200" dirty="0"/>
          </a:p>
        </p:txBody>
      </p:sp>
      <p:sp>
        <p:nvSpPr>
          <p:cNvPr id="15" name="Text 8"/>
          <p:cNvSpPr/>
          <p:nvPr/>
        </p:nvSpPr>
        <p:spPr>
          <a:xfrm>
            <a:off x="2268022" y="671738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Scalable data storage and processing.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72321" y="371118"/>
            <a:ext cx="4067651" cy="421719"/>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Fraunces Medium" pitchFamily="34" charset="0"/>
                <a:ea typeface="Fraunces Medium" pitchFamily="34" charset="-122"/>
                <a:cs typeface="Fraunces Medium" pitchFamily="34" charset="-120"/>
              </a:rPr>
              <a:t>Smart Building Examples</a:t>
            </a:r>
            <a:endParaRPr lang="en-US" sz="2650" dirty="0"/>
          </a:p>
        </p:txBody>
      </p:sp>
      <p:pic>
        <p:nvPicPr>
          <p:cNvPr id="3" name="Image 0" descr="preencoded.png"/>
          <p:cNvPicPr>
            <a:picLocks noChangeAspect="1"/>
          </p:cNvPicPr>
          <p:nvPr/>
        </p:nvPicPr>
        <p:blipFill>
          <a:blip r:embed="rId3"/>
          <a:stretch>
            <a:fillRect/>
          </a:stretch>
        </p:blipFill>
        <p:spPr>
          <a:xfrm>
            <a:off x="472321" y="1062752"/>
            <a:ext cx="3374231" cy="2085380"/>
          </a:xfrm>
          <a:prstGeom prst="rect">
            <a:avLst/>
          </a:prstGeom>
        </p:spPr>
      </p:pic>
      <p:sp>
        <p:nvSpPr>
          <p:cNvPr id="4" name="Text 1"/>
          <p:cNvSpPr/>
          <p:nvPr/>
        </p:nvSpPr>
        <p:spPr>
          <a:xfrm>
            <a:off x="4015264" y="1062752"/>
            <a:ext cx="1852493" cy="210860"/>
          </a:xfrm>
          <a:prstGeom prst="rect">
            <a:avLst/>
          </a:prstGeom>
          <a:noFill/>
          <a:ln/>
        </p:spPr>
        <p:txBody>
          <a:bodyPr wrap="none" lIns="0" tIns="0" rIns="0" bIns="0" rtlCol="0" anchor="t"/>
          <a:lstStyle/>
          <a:p>
            <a:pPr marL="0" indent="0" algn="l">
              <a:lnSpc>
                <a:spcPts val="1650"/>
              </a:lnSpc>
              <a:buNone/>
            </a:pPr>
            <a:r>
              <a:rPr lang="en-US" sz="1300" dirty="0">
                <a:solidFill>
                  <a:srgbClr val="EBECEF"/>
                </a:solidFill>
                <a:latin typeface="Fraunces Medium" pitchFamily="34" charset="0"/>
                <a:ea typeface="Fraunces Medium" pitchFamily="34" charset="-122"/>
                <a:cs typeface="Fraunces Medium" pitchFamily="34" charset="-120"/>
              </a:rPr>
              <a:t>The Edge (Amsterdam)</a:t>
            </a:r>
            <a:endParaRPr lang="en-US" sz="1300" dirty="0"/>
          </a:p>
        </p:txBody>
      </p:sp>
      <p:sp>
        <p:nvSpPr>
          <p:cNvPr id="5" name="Text 2"/>
          <p:cNvSpPr/>
          <p:nvPr/>
        </p:nvSpPr>
        <p:spPr>
          <a:xfrm>
            <a:off x="4015264" y="1354574"/>
            <a:ext cx="10142815" cy="215979"/>
          </a:xfrm>
          <a:prstGeom prst="rect">
            <a:avLst/>
          </a:prstGeom>
          <a:noFill/>
          <a:ln/>
        </p:spPr>
        <p:txBody>
          <a:bodyPr wrap="none" lIns="0" tIns="0" rIns="0" bIns="0" rtlCol="0" anchor="t"/>
          <a:lstStyle/>
          <a:p>
            <a:pPr marL="0" indent="0" algn="l">
              <a:lnSpc>
                <a:spcPts val="1700"/>
              </a:lnSpc>
              <a:buNone/>
            </a:pPr>
            <a:r>
              <a:rPr lang="en-US" sz="1400" dirty="0">
                <a:solidFill>
                  <a:srgbClr val="EBECEF"/>
                </a:solidFill>
                <a:latin typeface="Epilogue" pitchFamily="34" charset="0"/>
                <a:ea typeface="Epilogue" pitchFamily="34" charset="-122"/>
                <a:cs typeface="Epilogue" pitchFamily="34" charset="-120"/>
              </a:rPr>
              <a:t>28,000 sensors for </a:t>
            </a:r>
            <a:r>
              <a:rPr lang="en-US" dirty="0">
                <a:solidFill>
                  <a:srgbClr val="EBECEF"/>
                </a:solidFill>
                <a:latin typeface="Epilogue" pitchFamily="34" charset="0"/>
                <a:ea typeface="Epilogue" pitchFamily="34" charset="-122"/>
                <a:cs typeface="Epilogue" pitchFamily="34" charset="-120"/>
              </a:rPr>
              <a:t>energy</a:t>
            </a:r>
            <a:r>
              <a:rPr lang="en-US" sz="1400" dirty="0">
                <a:solidFill>
                  <a:srgbClr val="EBECEF"/>
                </a:solidFill>
                <a:latin typeface="Epilogue" pitchFamily="34" charset="0"/>
                <a:ea typeface="Epilogue" pitchFamily="34" charset="-122"/>
                <a:cs typeface="Epilogue" pitchFamily="34" charset="-120"/>
              </a:rPr>
              <a:t> and space optimisation, BREEAM Outstanding (98.4%).</a:t>
            </a:r>
            <a:endParaRPr lang="en-US" sz="1400" dirty="0"/>
          </a:p>
        </p:txBody>
      </p:sp>
      <p:pic>
        <p:nvPicPr>
          <p:cNvPr id="6" name="Image 1" descr="preencoded.png"/>
          <p:cNvPicPr>
            <a:picLocks noChangeAspect="1"/>
          </p:cNvPicPr>
          <p:nvPr/>
        </p:nvPicPr>
        <p:blipFill>
          <a:blip r:embed="rId4"/>
          <a:stretch>
            <a:fillRect/>
          </a:stretch>
        </p:blipFill>
        <p:spPr>
          <a:xfrm>
            <a:off x="472321" y="3418046"/>
            <a:ext cx="3374231" cy="2085380"/>
          </a:xfrm>
          <a:prstGeom prst="rect">
            <a:avLst/>
          </a:prstGeom>
        </p:spPr>
      </p:pic>
      <p:sp>
        <p:nvSpPr>
          <p:cNvPr id="7" name="Text 3"/>
          <p:cNvSpPr/>
          <p:nvPr/>
        </p:nvSpPr>
        <p:spPr>
          <a:xfrm>
            <a:off x="4015264" y="3418046"/>
            <a:ext cx="1982272" cy="210860"/>
          </a:xfrm>
          <a:prstGeom prst="rect">
            <a:avLst/>
          </a:prstGeom>
          <a:noFill/>
          <a:ln/>
        </p:spPr>
        <p:txBody>
          <a:bodyPr wrap="none" lIns="0" tIns="0" rIns="0" bIns="0" rtlCol="0" anchor="t"/>
          <a:lstStyle/>
          <a:p>
            <a:pPr marL="0" indent="0" algn="l">
              <a:lnSpc>
                <a:spcPts val="1650"/>
              </a:lnSpc>
              <a:buNone/>
            </a:pPr>
            <a:r>
              <a:rPr lang="en-US" sz="1300" dirty="0">
                <a:solidFill>
                  <a:srgbClr val="EBECEF"/>
                </a:solidFill>
                <a:latin typeface="Fraunces Medium" pitchFamily="34" charset="0"/>
                <a:ea typeface="Fraunces Medium" pitchFamily="34" charset="-122"/>
                <a:cs typeface="Fraunces Medium" pitchFamily="34" charset="-120"/>
              </a:rPr>
              <a:t>Bloomberg HQ (London)</a:t>
            </a:r>
            <a:endParaRPr lang="en-US" sz="1300" dirty="0"/>
          </a:p>
        </p:txBody>
      </p:sp>
      <p:sp>
        <p:nvSpPr>
          <p:cNvPr id="8" name="Text 4"/>
          <p:cNvSpPr/>
          <p:nvPr/>
        </p:nvSpPr>
        <p:spPr>
          <a:xfrm>
            <a:off x="4015264" y="3709868"/>
            <a:ext cx="10142815" cy="215979"/>
          </a:xfrm>
          <a:prstGeom prst="rect">
            <a:avLst/>
          </a:prstGeom>
          <a:noFill/>
          <a:ln/>
        </p:spPr>
        <p:txBody>
          <a:bodyPr wrap="none" lIns="0" tIns="0" rIns="0" bIns="0" rtlCol="0" anchor="t"/>
          <a:lstStyle/>
          <a:p>
            <a:pPr marL="0" indent="0" algn="l">
              <a:lnSpc>
                <a:spcPts val="1700"/>
              </a:lnSpc>
              <a:buNone/>
            </a:pPr>
            <a:r>
              <a:rPr lang="en-US" sz="1400" dirty="0">
                <a:solidFill>
                  <a:srgbClr val="EBECEF"/>
                </a:solidFill>
                <a:latin typeface="Epilogue" pitchFamily="34" charset="0"/>
                <a:ea typeface="Epilogue" pitchFamily="34" charset="-122"/>
                <a:cs typeface="Epilogue" pitchFamily="34" charset="-120"/>
              </a:rPr>
              <a:t>Natural ventilation reduces energy by 35-70%, water savings of 73%.</a:t>
            </a:r>
            <a:endParaRPr lang="en-US" sz="1400" dirty="0"/>
          </a:p>
        </p:txBody>
      </p:sp>
      <p:pic>
        <p:nvPicPr>
          <p:cNvPr id="9" name="Image 2" descr="preencoded.png"/>
          <p:cNvPicPr>
            <a:picLocks noChangeAspect="1"/>
          </p:cNvPicPr>
          <p:nvPr/>
        </p:nvPicPr>
        <p:blipFill>
          <a:blip r:embed="rId5"/>
          <a:stretch>
            <a:fillRect/>
          </a:stretch>
        </p:blipFill>
        <p:spPr>
          <a:xfrm>
            <a:off x="472321" y="5773341"/>
            <a:ext cx="3374231" cy="2085380"/>
          </a:xfrm>
          <a:prstGeom prst="rect">
            <a:avLst/>
          </a:prstGeom>
        </p:spPr>
      </p:pic>
      <p:sp>
        <p:nvSpPr>
          <p:cNvPr id="10" name="Text 5"/>
          <p:cNvSpPr/>
          <p:nvPr/>
        </p:nvSpPr>
        <p:spPr>
          <a:xfrm>
            <a:off x="4015264" y="5773341"/>
            <a:ext cx="2096572" cy="210860"/>
          </a:xfrm>
          <a:prstGeom prst="rect">
            <a:avLst/>
          </a:prstGeom>
          <a:noFill/>
          <a:ln/>
        </p:spPr>
        <p:txBody>
          <a:bodyPr wrap="none" lIns="0" tIns="0" rIns="0" bIns="0" rtlCol="0" anchor="t"/>
          <a:lstStyle/>
          <a:p>
            <a:pPr marL="0" indent="0" algn="l">
              <a:lnSpc>
                <a:spcPts val="1650"/>
              </a:lnSpc>
              <a:buNone/>
            </a:pPr>
            <a:r>
              <a:rPr lang="en-US" sz="1300" dirty="0">
                <a:solidFill>
                  <a:srgbClr val="EBECEF"/>
                </a:solidFill>
                <a:latin typeface="Fraunces Medium" pitchFamily="34" charset="0"/>
                <a:ea typeface="Fraunces Medium" pitchFamily="34" charset="-122"/>
                <a:cs typeface="Fraunces Medium" pitchFamily="34" charset="-120"/>
              </a:rPr>
              <a:t>Capital Tower (Singapore)</a:t>
            </a:r>
            <a:endParaRPr lang="en-US" sz="1300" dirty="0"/>
          </a:p>
        </p:txBody>
      </p:sp>
      <p:sp>
        <p:nvSpPr>
          <p:cNvPr id="11" name="Text 6"/>
          <p:cNvSpPr/>
          <p:nvPr/>
        </p:nvSpPr>
        <p:spPr>
          <a:xfrm>
            <a:off x="4015264" y="6065163"/>
            <a:ext cx="10142815" cy="215979"/>
          </a:xfrm>
          <a:prstGeom prst="rect">
            <a:avLst/>
          </a:prstGeom>
          <a:noFill/>
          <a:ln/>
        </p:spPr>
        <p:txBody>
          <a:bodyPr wrap="none" lIns="0" tIns="0" rIns="0" bIns="0" rtlCol="0" anchor="t"/>
          <a:lstStyle/>
          <a:p>
            <a:pPr marL="0" indent="0" algn="l">
              <a:lnSpc>
                <a:spcPts val="1700"/>
              </a:lnSpc>
              <a:buNone/>
            </a:pPr>
            <a:r>
              <a:rPr lang="en-US" sz="1600" dirty="0">
                <a:solidFill>
                  <a:srgbClr val="EBECEF"/>
                </a:solidFill>
                <a:latin typeface="Epilogue" pitchFamily="34" charset="0"/>
                <a:ea typeface="Epilogue" pitchFamily="34" charset="-122"/>
                <a:cs typeface="Epilogue" pitchFamily="34" charset="-120"/>
              </a:rPr>
              <a:t>Real-time energy monitoring, smart lighting, Green Mark Platinum rating.</a:t>
            </a:r>
            <a:endParaRPr lang="en-US" sz="1600" dirty="0"/>
          </a:p>
        </p:txBody>
      </p:sp>
      <p:pic>
        <p:nvPicPr>
          <p:cNvPr id="12" name="Рисунок 11" descr="Изображение выглядит как снимок экрана, синий, Цвет электрик&#10;&#10;Содержимое, созданное искусственным интеллектом, может быть неверным.">
            <a:extLst>
              <a:ext uri="{FF2B5EF4-FFF2-40B4-BE49-F238E27FC236}">
                <a16:creationId xmlns:a16="http://schemas.microsoft.com/office/drawing/2014/main" id="{979C621C-5AA3-2DF3-E78F-F212778DBA5A}"/>
              </a:ext>
            </a:extLst>
          </p:cNvPr>
          <p:cNvPicPr>
            <a:picLocks noChangeAspect="1"/>
          </p:cNvPicPr>
          <p:nvPr/>
        </p:nvPicPr>
        <p:blipFill>
          <a:blip r:embed="rId6"/>
          <a:stretch>
            <a:fillRect/>
          </a:stretch>
        </p:blipFill>
        <p:spPr>
          <a:xfrm>
            <a:off x="11804573" y="7253574"/>
            <a:ext cx="2743200" cy="971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1268" y="631031"/>
            <a:ext cx="6538674" cy="554593"/>
          </a:xfrm>
          <a:prstGeom prst="rect">
            <a:avLst/>
          </a:prstGeom>
          <a:noFill/>
          <a:ln/>
        </p:spPr>
        <p:txBody>
          <a:bodyPr wrap="none" lIns="0" tIns="0" rIns="0" bIns="0" rtlCol="0" anchor="t"/>
          <a:lstStyle/>
          <a:p>
            <a:pPr marL="0" indent="0" algn="l">
              <a:lnSpc>
                <a:spcPts val="4350"/>
              </a:lnSpc>
              <a:buNone/>
            </a:pPr>
            <a:r>
              <a:rPr lang="en-US" sz="3450" dirty="0">
                <a:solidFill>
                  <a:srgbClr val="FFFFFF"/>
                </a:solidFill>
                <a:latin typeface="Fraunces Medium" pitchFamily="34" charset="0"/>
                <a:ea typeface="Fraunces Medium" pitchFamily="34" charset="-122"/>
                <a:cs typeface="Fraunces Medium" pitchFamily="34" charset="-120"/>
              </a:rPr>
              <a:t>Challenges and Considerations</a:t>
            </a:r>
            <a:endParaRPr lang="en-US" sz="3450" dirty="0"/>
          </a:p>
        </p:txBody>
      </p:sp>
      <p:pic>
        <p:nvPicPr>
          <p:cNvPr id="3" name="Image 0" descr="preencoded.png"/>
          <p:cNvPicPr>
            <a:picLocks noChangeAspect="1"/>
          </p:cNvPicPr>
          <p:nvPr/>
        </p:nvPicPr>
        <p:blipFill>
          <a:blip r:embed="rId3"/>
          <a:stretch>
            <a:fillRect/>
          </a:stretch>
        </p:blipFill>
        <p:spPr>
          <a:xfrm>
            <a:off x="3305532" y="1540550"/>
            <a:ext cx="1325285" cy="1022628"/>
          </a:xfrm>
          <a:prstGeom prst="rect">
            <a:avLst/>
          </a:prstGeom>
        </p:spPr>
      </p:pic>
      <p:sp>
        <p:nvSpPr>
          <p:cNvPr id="4" name="Text 1"/>
          <p:cNvSpPr/>
          <p:nvPr/>
        </p:nvSpPr>
        <p:spPr>
          <a:xfrm>
            <a:off x="3843338" y="2022515"/>
            <a:ext cx="249555" cy="311944"/>
          </a:xfrm>
          <a:prstGeom prst="rect">
            <a:avLst/>
          </a:prstGeom>
          <a:noFill/>
          <a:ln/>
        </p:spPr>
        <p:txBody>
          <a:bodyPr wrap="none" lIns="0" tIns="0" rIns="0" bIns="0" rtlCol="0" anchor="t"/>
          <a:lstStyle/>
          <a:p>
            <a:pPr marL="0" indent="0" algn="ctr">
              <a:lnSpc>
                <a:spcPts val="3100"/>
              </a:lnSpc>
              <a:buNone/>
            </a:pPr>
            <a:r>
              <a:rPr lang="en-US" sz="1950" dirty="0">
                <a:solidFill>
                  <a:srgbClr val="EBECEF"/>
                </a:solidFill>
                <a:latin typeface="Fraunces Medium" pitchFamily="34" charset="0"/>
                <a:ea typeface="Fraunces Medium" pitchFamily="34" charset="-122"/>
                <a:cs typeface="Fraunces Medium" pitchFamily="34" charset="-120"/>
              </a:rPr>
              <a:t>1</a:t>
            </a:r>
            <a:endParaRPr lang="en-US" sz="1950" dirty="0"/>
          </a:p>
        </p:txBody>
      </p:sp>
      <p:sp>
        <p:nvSpPr>
          <p:cNvPr id="5" name="Text 2"/>
          <p:cNvSpPr/>
          <p:nvPr/>
        </p:nvSpPr>
        <p:spPr>
          <a:xfrm>
            <a:off x="4808220" y="1717953"/>
            <a:ext cx="2218968" cy="277416"/>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Cyber Security</a:t>
            </a:r>
            <a:endParaRPr lang="en-US" sz="1700" dirty="0"/>
          </a:p>
        </p:txBody>
      </p:sp>
      <p:sp>
        <p:nvSpPr>
          <p:cNvPr id="6" name="Text 3"/>
          <p:cNvSpPr/>
          <p:nvPr/>
        </p:nvSpPr>
        <p:spPr>
          <a:xfrm>
            <a:off x="4808220" y="2101810"/>
            <a:ext cx="2383036" cy="283964"/>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Protecting OT from attacks.</a:t>
            </a:r>
            <a:endParaRPr lang="en-US" sz="1350" dirty="0"/>
          </a:p>
        </p:txBody>
      </p:sp>
      <p:sp>
        <p:nvSpPr>
          <p:cNvPr id="7" name="Shape 4"/>
          <p:cNvSpPr/>
          <p:nvPr/>
        </p:nvSpPr>
        <p:spPr>
          <a:xfrm>
            <a:off x="4675108" y="2575798"/>
            <a:ext cx="9289733" cy="11430"/>
          </a:xfrm>
          <a:prstGeom prst="roundRect">
            <a:avLst>
              <a:gd name="adj" fmla="val 652295"/>
            </a:avLst>
          </a:prstGeom>
          <a:solidFill>
            <a:srgbClr val="414A70"/>
          </a:solidFill>
          <a:ln/>
        </p:spPr>
      </p:sp>
      <p:pic>
        <p:nvPicPr>
          <p:cNvPr id="8" name="Image 1" descr="preencoded.png"/>
          <p:cNvPicPr>
            <a:picLocks noChangeAspect="1"/>
          </p:cNvPicPr>
          <p:nvPr/>
        </p:nvPicPr>
        <p:blipFill>
          <a:blip r:embed="rId4"/>
          <a:stretch>
            <a:fillRect/>
          </a:stretch>
        </p:blipFill>
        <p:spPr>
          <a:xfrm>
            <a:off x="2642830" y="2607469"/>
            <a:ext cx="2650688" cy="1022628"/>
          </a:xfrm>
          <a:prstGeom prst="rect">
            <a:avLst/>
          </a:prstGeom>
        </p:spPr>
      </p:pic>
      <p:sp>
        <p:nvSpPr>
          <p:cNvPr id="9" name="Text 5"/>
          <p:cNvSpPr/>
          <p:nvPr/>
        </p:nvSpPr>
        <p:spPr>
          <a:xfrm>
            <a:off x="3843338" y="2962751"/>
            <a:ext cx="249555" cy="311944"/>
          </a:xfrm>
          <a:prstGeom prst="rect">
            <a:avLst/>
          </a:prstGeom>
          <a:noFill/>
          <a:ln/>
        </p:spPr>
        <p:txBody>
          <a:bodyPr wrap="none" lIns="0" tIns="0" rIns="0" bIns="0" rtlCol="0" anchor="t"/>
          <a:lstStyle/>
          <a:p>
            <a:pPr marL="0" indent="0" algn="ctr">
              <a:lnSpc>
                <a:spcPts val="3100"/>
              </a:lnSpc>
              <a:buNone/>
            </a:pPr>
            <a:r>
              <a:rPr lang="en-US" sz="1950" dirty="0">
                <a:solidFill>
                  <a:srgbClr val="EBECEF"/>
                </a:solidFill>
                <a:latin typeface="Fraunces Medium" pitchFamily="34" charset="0"/>
                <a:ea typeface="Fraunces Medium" pitchFamily="34" charset="-122"/>
                <a:cs typeface="Fraunces Medium" pitchFamily="34" charset="-120"/>
              </a:rPr>
              <a:t>2</a:t>
            </a:r>
            <a:endParaRPr lang="en-US" sz="1950" dirty="0"/>
          </a:p>
        </p:txBody>
      </p:sp>
      <p:sp>
        <p:nvSpPr>
          <p:cNvPr id="10" name="Text 6"/>
          <p:cNvSpPr/>
          <p:nvPr/>
        </p:nvSpPr>
        <p:spPr>
          <a:xfrm>
            <a:off x="5470922" y="2784872"/>
            <a:ext cx="2218968" cy="277416"/>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Skills Gap</a:t>
            </a:r>
            <a:endParaRPr lang="en-US" sz="1700" dirty="0"/>
          </a:p>
        </p:txBody>
      </p:sp>
      <p:sp>
        <p:nvSpPr>
          <p:cNvPr id="11" name="Text 7"/>
          <p:cNvSpPr/>
          <p:nvPr/>
        </p:nvSpPr>
        <p:spPr>
          <a:xfrm>
            <a:off x="5470922" y="3168729"/>
            <a:ext cx="2629733" cy="283964"/>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Training for new technologies.</a:t>
            </a:r>
            <a:endParaRPr lang="en-US" sz="1350" dirty="0"/>
          </a:p>
        </p:txBody>
      </p:sp>
      <p:sp>
        <p:nvSpPr>
          <p:cNvPr id="12" name="Shape 8"/>
          <p:cNvSpPr/>
          <p:nvPr/>
        </p:nvSpPr>
        <p:spPr>
          <a:xfrm>
            <a:off x="5337810" y="3642717"/>
            <a:ext cx="8627031" cy="11430"/>
          </a:xfrm>
          <a:prstGeom prst="roundRect">
            <a:avLst>
              <a:gd name="adj" fmla="val 652295"/>
            </a:avLst>
          </a:prstGeom>
          <a:solidFill>
            <a:srgbClr val="414A70"/>
          </a:solidFill>
          <a:ln/>
        </p:spPr>
      </p:sp>
      <p:pic>
        <p:nvPicPr>
          <p:cNvPr id="13" name="Image 2" descr="preencoded.png"/>
          <p:cNvPicPr>
            <a:picLocks noChangeAspect="1"/>
          </p:cNvPicPr>
          <p:nvPr/>
        </p:nvPicPr>
        <p:blipFill>
          <a:blip r:embed="rId5"/>
          <a:stretch>
            <a:fillRect/>
          </a:stretch>
        </p:blipFill>
        <p:spPr>
          <a:xfrm>
            <a:off x="1980128" y="3674388"/>
            <a:ext cx="3976092" cy="1022628"/>
          </a:xfrm>
          <a:prstGeom prst="rect">
            <a:avLst/>
          </a:prstGeom>
        </p:spPr>
      </p:pic>
      <p:sp>
        <p:nvSpPr>
          <p:cNvPr id="14" name="Text 9"/>
          <p:cNvSpPr/>
          <p:nvPr/>
        </p:nvSpPr>
        <p:spPr>
          <a:xfrm>
            <a:off x="3843338" y="4029670"/>
            <a:ext cx="249555" cy="311944"/>
          </a:xfrm>
          <a:prstGeom prst="rect">
            <a:avLst/>
          </a:prstGeom>
          <a:noFill/>
          <a:ln/>
        </p:spPr>
        <p:txBody>
          <a:bodyPr wrap="none" lIns="0" tIns="0" rIns="0" bIns="0" rtlCol="0" anchor="t"/>
          <a:lstStyle/>
          <a:p>
            <a:pPr marL="0" indent="0" algn="ctr">
              <a:lnSpc>
                <a:spcPts val="3100"/>
              </a:lnSpc>
              <a:buNone/>
            </a:pPr>
            <a:r>
              <a:rPr lang="en-US" sz="1950" dirty="0">
                <a:solidFill>
                  <a:srgbClr val="EBECEF"/>
                </a:solidFill>
                <a:latin typeface="Fraunces Medium" pitchFamily="34" charset="0"/>
                <a:ea typeface="Fraunces Medium" pitchFamily="34" charset="-122"/>
                <a:cs typeface="Fraunces Medium" pitchFamily="34" charset="-120"/>
              </a:rPr>
              <a:t>3</a:t>
            </a:r>
            <a:endParaRPr lang="en-US" sz="1950" dirty="0"/>
          </a:p>
        </p:txBody>
      </p:sp>
      <p:sp>
        <p:nvSpPr>
          <p:cNvPr id="15" name="Text 10"/>
          <p:cNvSpPr/>
          <p:nvPr/>
        </p:nvSpPr>
        <p:spPr>
          <a:xfrm>
            <a:off x="6133624" y="3851791"/>
            <a:ext cx="2466142" cy="277416"/>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Integration Complexity</a:t>
            </a:r>
            <a:endParaRPr lang="en-US" sz="1700" dirty="0"/>
          </a:p>
        </p:txBody>
      </p:sp>
      <p:sp>
        <p:nvSpPr>
          <p:cNvPr id="16" name="Text 11"/>
          <p:cNvSpPr/>
          <p:nvPr/>
        </p:nvSpPr>
        <p:spPr>
          <a:xfrm>
            <a:off x="6133624" y="4235648"/>
            <a:ext cx="2632115" cy="283964"/>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Ensuring system compatibility.</a:t>
            </a:r>
            <a:endParaRPr lang="en-US" sz="1350" dirty="0"/>
          </a:p>
        </p:txBody>
      </p:sp>
      <p:sp>
        <p:nvSpPr>
          <p:cNvPr id="17" name="Shape 12"/>
          <p:cNvSpPr/>
          <p:nvPr/>
        </p:nvSpPr>
        <p:spPr>
          <a:xfrm>
            <a:off x="6000512" y="4709636"/>
            <a:ext cx="7964329" cy="11430"/>
          </a:xfrm>
          <a:prstGeom prst="roundRect">
            <a:avLst>
              <a:gd name="adj" fmla="val 652295"/>
            </a:avLst>
          </a:prstGeom>
          <a:solidFill>
            <a:srgbClr val="414A70"/>
          </a:solidFill>
          <a:ln/>
        </p:spPr>
      </p:sp>
      <p:pic>
        <p:nvPicPr>
          <p:cNvPr id="18" name="Image 3" descr="preencoded.png"/>
          <p:cNvPicPr>
            <a:picLocks noChangeAspect="1"/>
          </p:cNvPicPr>
          <p:nvPr/>
        </p:nvPicPr>
        <p:blipFill>
          <a:blip r:embed="rId6"/>
          <a:stretch>
            <a:fillRect/>
          </a:stretch>
        </p:blipFill>
        <p:spPr>
          <a:xfrm>
            <a:off x="1317427" y="4741307"/>
            <a:ext cx="5301496" cy="1022628"/>
          </a:xfrm>
          <a:prstGeom prst="rect">
            <a:avLst/>
          </a:prstGeom>
        </p:spPr>
      </p:pic>
      <p:sp>
        <p:nvSpPr>
          <p:cNvPr id="19" name="Text 13"/>
          <p:cNvSpPr/>
          <p:nvPr/>
        </p:nvSpPr>
        <p:spPr>
          <a:xfrm>
            <a:off x="3843338" y="5096589"/>
            <a:ext cx="249555" cy="311944"/>
          </a:xfrm>
          <a:prstGeom prst="rect">
            <a:avLst/>
          </a:prstGeom>
          <a:noFill/>
          <a:ln/>
        </p:spPr>
        <p:txBody>
          <a:bodyPr wrap="none" lIns="0" tIns="0" rIns="0" bIns="0" rtlCol="0" anchor="t"/>
          <a:lstStyle/>
          <a:p>
            <a:pPr marL="0" indent="0" algn="ctr">
              <a:lnSpc>
                <a:spcPts val="3100"/>
              </a:lnSpc>
              <a:buNone/>
            </a:pPr>
            <a:r>
              <a:rPr lang="en-US" sz="1950" dirty="0">
                <a:solidFill>
                  <a:srgbClr val="EBECEF"/>
                </a:solidFill>
                <a:latin typeface="Fraunces Medium" pitchFamily="34" charset="0"/>
                <a:ea typeface="Fraunces Medium" pitchFamily="34" charset="-122"/>
                <a:cs typeface="Fraunces Medium" pitchFamily="34" charset="-120"/>
              </a:rPr>
              <a:t>4</a:t>
            </a:r>
            <a:endParaRPr lang="en-US" sz="1950" dirty="0"/>
          </a:p>
        </p:txBody>
      </p:sp>
      <p:sp>
        <p:nvSpPr>
          <p:cNvPr id="20" name="Text 14"/>
          <p:cNvSpPr/>
          <p:nvPr/>
        </p:nvSpPr>
        <p:spPr>
          <a:xfrm>
            <a:off x="6796326" y="4918710"/>
            <a:ext cx="2218968" cy="277416"/>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Data Privacy</a:t>
            </a:r>
            <a:endParaRPr lang="en-US" sz="1700" dirty="0"/>
          </a:p>
        </p:txBody>
      </p:sp>
      <p:sp>
        <p:nvSpPr>
          <p:cNvPr id="21" name="Text 15"/>
          <p:cNvSpPr/>
          <p:nvPr/>
        </p:nvSpPr>
        <p:spPr>
          <a:xfrm>
            <a:off x="6796326" y="5302568"/>
            <a:ext cx="2711768" cy="283964"/>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Securing sensitive information.</a:t>
            </a:r>
            <a:endParaRPr lang="en-US" sz="1350" dirty="0"/>
          </a:p>
        </p:txBody>
      </p:sp>
      <p:sp>
        <p:nvSpPr>
          <p:cNvPr id="22" name="Shape 16"/>
          <p:cNvSpPr/>
          <p:nvPr/>
        </p:nvSpPr>
        <p:spPr>
          <a:xfrm>
            <a:off x="6663214" y="5776555"/>
            <a:ext cx="7301627" cy="11430"/>
          </a:xfrm>
          <a:prstGeom prst="roundRect">
            <a:avLst>
              <a:gd name="adj" fmla="val 652295"/>
            </a:avLst>
          </a:prstGeom>
          <a:solidFill>
            <a:srgbClr val="414A70"/>
          </a:solidFill>
          <a:ln/>
        </p:spPr>
      </p:sp>
      <p:pic>
        <p:nvPicPr>
          <p:cNvPr id="23" name="Image 4" descr="preencoded.png"/>
          <p:cNvPicPr>
            <a:picLocks noChangeAspect="1"/>
          </p:cNvPicPr>
          <p:nvPr/>
        </p:nvPicPr>
        <p:blipFill>
          <a:blip r:embed="rId7"/>
          <a:stretch>
            <a:fillRect/>
          </a:stretch>
        </p:blipFill>
        <p:spPr>
          <a:xfrm>
            <a:off x="654725" y="5808226"/>
            <a:ext cx="6626900" cy="1022628"/>
          </a:xfrm>
          <a:prstGeom prst="rect">
            <a:avLst/>
          </a:prstGeom>
        </p:spPr>
      </p:pic>
      <p:sp>
        <p:nvSpPr>
          <p:cNvPr id="24" name="Text 17"/>
          <p:cNvSpPr/>
          <p:nvPr/>
        </p:nvSpPr>
        <p:spPr>
          <a:xfrm>
            <a:off x="3843338" y="6163508"/>
            <a:ext cx="249555" cy="311944"/>
          </a:xfrm>
          <a:prstGeom prst="rect">
            <a:avLst/>
          </a:prstGeom>
          <a:noFill/>
          <a:ln/>
        </p:spPr>
        <p:txBody>
          <a:bodyPr wrap="none" lIns="0" tIns="0" rIns="0" bIns="0" rtlCol="0" anchor="t"/>
          <a:lstStyle/>
          <a:p>
            <a:pPr marL="0" indent="0" algn="ctr">
              <a:lnSpc>
                <a:spcPts val="3100"/>
              </a:lnSpc>
              <a:buNone/>
            </a:pPr>
            <a:r>
              <a:rPr lang="en-US" sz="1950" dirty="0">
                <a:solidFill>
                  <a:srgbClr val="EBECEF"/>
                </a:solidFill>
                <a:latin typeface="Fraunces Medium" pitchFamily="34" charset="0"/>
                <a:ea typeface="Fraunces Medium" pitchFamily="34" charset="-122"/>
                <a:cs typeface="Fraunces Medium" pitchFamily="34" charset="-120"/>
              </a:rPr>
              <a:t>5</a:t>
            </a:r>
            <a:endParaRPr lang="en-US" sz="1950" dirty="0"/>
          </a:p>
        </p:txBody>
      </p:sp>
      <p:sp>
        <p:nvSpPr>
          <p:cNvPr id="25" name="Text 18"/>
          <p:cNvSpPr/>
          <p:nvPr/>
        </p:nvSpPr>
        <p:spPr>
          <a:xfrm>
            <a:off x="7459027" y="5985629"/>
            <a:ext cx="2218968" cy="277416"/>
          </a:xfrm>
          <a:prstGeom prst="rect">
            <a:avLst/>
          </a:prstGeom>
          <a:noFill/>
          <a:ln/>
        </p:spPr>
        <p:txBody>
          <a:bodyPr wrap="none" lIns="0" tIns="0" rIns="0" bIns="0" rtlCol="0" anchor="t"/>
          <a:lstStyle/>
          <a:p>
            <a:pPr marL="0" indent="0" algn="l">
              <a:lnSpc>
                <a:spcPts val="2150"/>
              </a:lnSpc>
              <a:buNone/>
            </a:pPr>
            <a:r>
              <a:rPr lang="en-US" sz="1700" dirty="0">
                <a:solidFill>
                  <a:srgbClr val="EBECEF"/>
                </a:solidFill>
                <a:latin typeface="Fraunces Medium" pitchFamily="34" charset="0"/>
                <a:ea typeface="Fraunces Medium" pitchFamily="34" charset="-122"/>
                <a:cs typeface="Fraunces Medium" pitchFamily="34" charset="-120"/>
              </a:rPr>
              <a:t>Initial Investment</a:t>
            </a:r>
            <a:endParaRPr lang="en-US" sz="1700" dirty="0"/>
          </a:p>
        </p:txBody>
      </p:sp>
      <p:sp>
        <p:nvSpPr>
          <p:cNvPr id="26" name="Text 19"/>
          <p:cNvSpPr/>
          <p:nvPr/>
        </p:nvSpPr>
        <p:spPr>
          <a:xfrm>
            <a:off x="7459027" y="6369487"/>
            <a:ext cx="2536984" cy="283964"/>
          </a:xfrm>
          <a:prstGeom prst="rect">
            <a:avLst/>
          </a:prstGeom>
          <a:noFill/>
          <a:ln/>
        </p:spPr>
        <p:txBody>
          <a:bodyPr wrap="non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Balancing cost with benefits.</a:t>
            </a:r>
            <a:endParaRPr lang="en-US" sz="1350" dirty="0"/>
          </a:p>
        </p:txBody>
      </p:sp>
      <p:sp>
        <p:nvSpPr>
          <p:cNvPr id="27" name="Text 20"/>
          <p:cNvSpPr/>
          <p:nvPr/>
        </p:nvSpPr>
        <p:spPr>
          <a:xfrm>
            <a:off x="621268" y="7030522"/>
            <a:ext cx="13387864" cy="567928"/>
          </a:xfrm>
          <a:prstGeom prst="rect">
            <a:avLst/>
          </a:prstGeom>
          <a:noFill/>
          <a:ln/>
        </p:spPr>
        <p:txBody>
          <a:bodyPr wrap="square" lIns="0" tIns="0" rIns="0" bIns="0" rtlCol="0" anchor="t"/>
          <a:lstStyle/>
          <a:p>
            <a:pPr marL="0" indent="0" algn="l">
              <a:lnSpc>
                <a:spcPts val="2200"/>
              </a:lnSpc>
              <a:buNone/>
            </a:pPr>
            <a:r>
              <a:rPr lang="en-US" sz="1350" dirty="0">
                <a:solidFill>
                  <a:srgbClr val="EBECEF"/>
                </a:solidFill>
                <a:latin typeface="Epilogue" pitchFamily="34" charset="0"/>
                <a:ea typeface="Epilogue" pitchFamily="34" charset="-122"/>
                <a:cs typeface="Epilogue" pitchFamily="34" charset="-120"/>
              </a:rPr>
              <a:t>Implementing smart building technologies presents challenges such as high upfront costs, complex system integration, and the need for skilled personnel. Critical considerations include data security, privacy protection, and robust cyber security measures to safeguard operational technology.</a:t>
            </a:r>
            <a:endParaRPr lang="en-US" sz="1350" dirty="0"/>
          </a:p>
        </p:txBody>
      </p:sp>
      <p:pic>
        <p:nvPicPr>
          <p:cNvPr id="28" name="Рисунок 27" descr="Изображение выглядит как снимок экрана, синий, Цвет электрик&#10;&#10;Содержимое, созданное искусственным интеллектом, может быть неверным.">
            <a:extLst>
              <a:ext uri="{FF2B5EF4-FFF2-40B4-BE49-F238E27FC236}">
                <a16:creationId xmlns:a16="http://schemas.microsoft.com/office/drawing/2014/main" id="{F9399288-3B36-9738-1C35-3159B4AE0EDD}"/>
              </a:ext>
            </a:extLst>
          </p:cNvPr>
          <p:cNvPicPr>
            <a:picLocks noChangeAspect="1"/>
          </p:cNvPicPr>
          <p:nvPr/>
        </p:nvPicPr>
        <p:blipFill>
          <a:blip r:embed="rId8"/>
          <a:stretch>
            <a:fillRect/>
          </a:stretch>
        </p:blipFill>
        <p:spPr>
          <a:xfrm>
            <a:off x="11881692" y="7661198"/>
            <a:ext cx="2743200" cy="5639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7561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Future Trends in Smart Buildings</a:t>
            </a:r>
            <a:endParaRPr lang="en-US" sz="4450" dirty="0"/>
          </a:p>
        </p:txBody>
      </p:sp>
      <p:sp>
        <p:nvSpPr>
          <p:cNvPr id="4" name="Shape 1"/>
          <p:cNvSpPr/>
          <p:nvPr/>
        </p:nvSpPr>
        <p:spPr>
          <a:xfrm>
            <a:off x="793790" y="2833330"/>
            <a:ext cx="170021" cy="853321"/>
          </a:xfrm>
          <a:prstGeom prst="roundRect">
            <a:avLst>
              <a:gd name="adj" fmla="val 56033"/>
            </a:avLst>
          </a:prstGeom>
          <a:solidFill>
            <a:srgbClr val="283157"/>
          </a:solidFill>
          <a:ln w="7620">
            <a:solidFill>
              <a:srgbClr val="414A70"/>
            </a:solidFill>
            <a:prstDash val="solid"/>
          </a:ln>
        </p:spPr>
      </p:sp>
      <p:sp>
        <p:nvSpPr>
          <p:cNvPr id="5" name="Text 2"/>
          <p:cNvSpPr/>
          <p:nvPr/>
        </p:nvSpPr>
        <p:spPr>
          <a:xfrm>
            <a:off x="1303973" y="2833330"/>
            <a:ext cx="3237786"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Smart Grids Integration</a:t>
            </a:r>
            <a:endParaRPr lang="en-US" sz="2200" dirty="0"/>
          </a:p>
        </p:txBody>
      </p:sp>
      <p:sp>
        <p:nvSpPr>
          <p:cNvPr id="6" name="Text 3"/>
          <p:cNvSpPr/>
          <p:nvPr/>
        </p:nvSpPr>
        <p:spPr>
          <a:xfrm>
            <a:off x="1303973" y="3323749"/>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Connecting with renewable energy sources.</a:t>
            </a:r>
            <a:endParaRPr lang="en-US" sz="1750" dirty="0"/>
          </a:p>
        </p:txBody>
      </p:sp>
      <p:sp>
        <p:nvSpPr>
          <p:cNvPr id="7" name="Shape 4"/>
          <p:cNvSpPr/>
          <p:nvPr/>
        </p:nvSpPr>
        <p:spPr>
          <a:xfrm>
            <a:off x="1133951" y="3913465"/>
            <a:ext cx="170021" cy="853321"/>
          </a:xfrm>
          <a:prstGeom prst="roundRect">
            <a:avLst>
              <a:gd name="adj" fmla="val 56033"/>
            </a:avLst>
          </a:prstGeom>
          <a:solidFill>
            <a:srgbClr val="283157"/>
          </a:solidFill>
          <a:ln w="7620">
            <a:solidFill>
              <a:srgbClr val="414A70"/>
            </a:solidFill>
            <a:prstDash val="solid"/>
          </a:ln>
        </p:spPr>
      </p:sp>
      <p:sp>
        <p:nvSpPr>
          <p:cNvPr id="8" name="Text 5"/>
          <p:cNvSpPr/>
          <p:nvPr/>
        </p:nvSpPr>
        <p:spPr>
          <a:xfrm>
            <a:off x="1644134" y="39134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Advanced AI</a:t>
            </a:r>
            <a:endParaRPr lang="en-US" sz="2200" dirty="0"/>
          </a:p>
        </p:txBody>
      </p:sp>
      <p:sp>
        <p:nvSpPr>
          <p:cNvPr id="9" name="Text 6"/>
          <p:cNvSpPr/>
          <p:nvPr/>
        </p:nvSpPr>
        <p:spPr>
          <a:xfrm>
            <a:off x="1644134" y="4403884"/>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Increased predictive analytics and autonomy.</a:t>
            </a:r>
            <a:endParaRPr lang="en-US" sz="1750" dirty="0"/>
          </a:p>
        </p:txBody>
      </p:sp>
      <p:sp>
        <p:nvSpPr>
          <p:cNvPr id="10" name="Shape 7"/>
          <p:cNvSpPr/>
          <p:nvPr/>
        </p:nvSpPr>
        <p:spPr>
          <a:xfrm>
            <a:off x="1474232" y="4993600"/>
            <a:ext cx="170021" cy="853321"/>
          </a:xfrm>
          <a:prstGeom prst="roundRect">
            <a:avLst>
              <a:gd name="adj" fmla="val 56033"/>
            </a:avLst>
          </a:prstGeom>
          <a:solidFill>
            <a:srgbClr val="283157"/>
          </a:solidFill>
          <a:ln w="7620">
            <a:solidFill>
              <a:srgbClr val="414A70"/>
            </a:solidFill>
            <a:prstDash val="solid"/>
          </a:ln>
        </p:spPr>
      </p:sp>
      <p:sp>
        <p:nvSpPr>
          <p:cNvPr id="11" name="Text 8"/>
          <p:cNvSpPr/>
          <p:nvPr/>
        </p:nvSpPr>
        <p:spPr>
          <a:xfrm>
            <a:off x="1984415" y="49936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Health &amp; Well-being</a:t>
            </a:r>
            <a:endParaRPr lang="en-US" sz="2200" dirty="0"/>
          </a:p>
        </p:txBody>
      </p:sp>
      <p:sp>
        <p:nvSpPr>
          <p:cNvPr id="12" name="Text 9"/>
          <p:cNvSpPr/>
          <p:nvPr/>
        </p:nvSpPr>
        <p:spPr>
          <a:xfrm>
            <a:off x="1984415" y="5484019"/>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Focus on air quality, lighting, and biophilic design.</a:t>
            </a:r>
            <a:endParaRPr lang="en-US" sz="1750" dirty="0"/>
          </a:p>
        </p:txBody>
      </p:sp>
      <p:sp>
        <p:nvSpPr>
          <p:cNvPr id="13" name="Shape 10"/>
          <p:cNvSpPr/>
          <p:nvPr/>
        </p:nvSpPr>
        <p:spPr>
          <a:xfrm>
            <a:off x="1814513" y="6073735"/>
            <a:ext cx="170021" cy="853321"/>
          </a:xfrm>
          <a:prstGeom prst="roundRect">
            <a:avLst>
              <a:gd name="adj" fmla="val 56033"/>
            </a:avLst>
          </a:prstGeom>
          <a:solidFill>
            <a:srgbClr val="283157"/>
          </a:solidFill>
          <a:ln w="7620">
            <a:solidFill>
              <a:srgbClr val="414A70"/>
            </a:solidFill>
            <a:prstDash val="solid"/>
          </a:ln>
        </p:spPr>
      </p:sp>
      <p:sp>
        <p:nvSpPr>
          <p:cNvPr id="14" name="Text 11"/>
          <p:cNvSpPr/>
          <p:nvPr/>
        </p:nvSpPr>
        <p:spPr>
          <a:xfrm>
            <a:off x="2324695" y="60737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Digital Twins</a:t>
            </a:r>
            <a:endParaRPr lang="en-US" sz="2200" dirty="0"/>
          </a:p>
        </p:txBody>
      </p:sp>
      <p:sp>
        <p:nvSpPr>
          <p:cNvPr id="15" name="Text 12"/>
          <p:cNvSpPr/>
          <p:nvPr/>
        </p:nvSpPr>
        <p:spPr>
          <a:xfrm>
            <a:off x="2324695" y="6564154"/>
            <a:ext cx="6025515"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Virtual replicas for simulation and optimisation.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365</Words>
  <Application>Microsoft Office PowerPoint</Application>
  <PresentationFormat>Произвольный</PresentationFormat>
  <Paragraphs>68</Paragraphs>
  <Slides>7</Slides>
  <Notes>7</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7</vt:i4>
      </vt:variant>
    </vt:vector>
  </HeadingPairs>
  <TitlesOfParts>
    <vt:vector size="12" baseType="lpstr">
      <vt:lpstr>Epilogue</vt:lpstr>
      <vt:lpstr>Arial</vt:lpstr>
      <vt:lpstr>Calibri</vt:lpstr>
      <vt:lpstr>Fraunces Medium</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Людмила Иосифовна</cp:lastModifiedBy>
  <cp:revision>10</cp:revision>
  <dcterms:created xsi:type="dcterms:W3CDTF">2025-05-25T09:42:20Z</dcterms:created>
  <dcterms:modified xsi:type="dcterms:W3CDTF">2025-05-26T11:29:15Z</dcterms:modified>
</cp:coreProperties>
</file>